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89" autoAdjust="0"/>
  </p:normalViewPr>
  <p:slideViewPr>
    <p:cSldViewPr>
      <p:cViewPr varScale="1">
        <p:scale>
          <a:sx n="67" d="100"/>
          <a:sy n="67" d="100"/>
        </p:scale>
        <p:origin x="-125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5070776-3D15-4206-AC05-D459FC8A3CFB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3CD2CE-C90E-4895-AFE3-C95235539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ewishvirtuallibrary.org/jsource/Holocast/speer/.html" TargetMode="External"/><Relationship Id="rId7" Type="http://schemas.openxmlformats.org/officeDocument/2006/relationships/hyperlink" Target="http://www.dataphone.se/~ms/speer/welcome2.htm" TargetMode="External"/><Relationship Id="rId2" Type="http://schemas.openxmlformats.org/officeDocument/2006/relationships/hyperlink" Target="http://www.aushwitz.dk/speer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ndb.com/people/203/000025128" TargetMode="External"/><Relationship Id="rId5" Type="http://schemas.openxmlformats.org/officeDocument/2006/relationships/hyperlink" Target="http://www.google.com/search?q=albert+speer" TargetMode="External"/><Relationship Id="rId4" Type="http://schemas.openxmlformats.org/officeDocument/2006/relationships/hyperlink" Target="http://www.spartacus.schoolnet.co.uk/GERspeer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400" y="2743200"/>
            <a:ext cx="4194048" cy="853440"/>
          </a:xfrm>
        </p:spPr>
        <p:txBody>
          <a:bodyPr/>
          <a:lstStyle/>
          <a:p>
            <a:r>
              <a:rPr lang="en-US" dirty="0" smtClean="0"/>
              <a:t>Albert Speer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3505200"/>
            <a:ext cx="4495800" cy="685800"/>
          </a:xfrm>
        </p:spPr>
        <p:txBody>
          <a:bodyPr anchor="ctr"/>
          <a:lstStyle/>
          <a:p>
            <a:r>
              <a:rPr lang="en-US" dirty="0" smtClean="0"/>
              <a:t>March 19, 1905 – September 1, 1981</a:t>
            </a:r>
            <a:endParaRPr lang="en-US" dirty="0"/>
          </a:p>
        </p:txBody>
      </p:sp>
      <p:pic>
        <p:nvPicPr>
          <p:cNvPr id="19464" name="Picture 8" descr="http://varifrank.com/images/spe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38200" y="990600"/>
            <a:ext cx="2857500" cy="45434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 smtClean="0">
                <a:hlinkClick r:id="rId2"/>
              </a:rPr>
              <a:t>http://www.aushwitz.dk/speer.htm</a:t>
            </a:r>
            <a:endParaRPr lang="en-US" sz="2300" dirty="0" smtClean="0"/>
          </a:p>
          <a:p>
            <a:r>
              <a:rPr lang="en-US" sz="2300" dirty="0" smtClean="0">
                <a:hlinkClick r:id="rId3"/>
              </a:rPr>
              <a:t>http://www.jewishvirtuallibrary.org/jsource/Holocast/speer/.html</a:t>
            </a:r>
            <a:endParaRPr lang="en-US" sz="2300" dirty="0" smtClean="0"/>
          </a:p>
          <a:p>
            <a:r>
              <a:rPr lang="en-US" sz="2300" dirty="0" smtClean="0">
                <a:hlinkClick r:id="rId4"/>
              </a:rPr>
              <a:t>http://www.spartacus.schoolnet.co.uk/GERspeer.htm</a:t>
            </a:r>
            <a:endParaRPr lang="en-US" sz="2300" dirty="0" smtClean="0"/>
          </a:p>
          <a:p>
            <a:r>
              <a:rPr lang="en-US" sz="2300" dirty="0" smtClean="0">
                <a:hlinkClick r:id="rId5"/>
              </a:rPr>
              <a:t>www.google.com/search?q=albert+speer</a:t>
            </a:r>
            <a:endParaRPr lang="en-US" sz="2300" dirty="0" smtClean="0"/>
          </a:p>
          <a:p>
            <a:r>
              <a:rPr lang="en-US" sz="2300" dirty="0" smtClean="0">
                <a:hlinkClick r:id="rId6"/>
              </a:rPr>
              <a:t>http://www.nndb.com/people/203/000025128</a:t>
            </a:r>
            <a:endParaRPr lang="en-US" sz="2300" dirty="0" smtClean="0"/>
          </a:p>
          <a:p>
            <a:r>
              <a:rPr lang="en-US" sz="2300" dirty="0" smtClean="0">
                <a:hlinkClick r:id="rId7"/>
              </a:rPr>
              <a:t>http://www.dataphone.se/~ms/speer/welcome2.htm</a:t>
            </a:r>
            <a:endParaRPr lang="en-US" sz="2300" dirty="0" smtClean="0"/>
          </a:p>
          <a:p>
            <a:endParaRPr lang="en-US" sz="23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Speer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40188" cy="4724400"/>
          </a:xfrm>
        </p:spPr>
        <p:txBody>
          <a:bodyPr anchor="ctr">
            <a:noAutofit/>
          </a:bodyPr>
          <a:lstStyle/>
          <a:p>
            <a:r>
              <a:rPr lang="en-US" sz="2200" dirty="0" smtClean="0"/>
              <a:t>Albert Speer was born in Mannheim, Germany on March 19, 1905.</a:t>
            </a:r>
          </a:p>
          <a:p>
            <a:r>
              <a:rPr lang="en-US" sz="2200" dirty="0" smtClean="0"/>
              <a:t>He was educated in </a:t>
            </a:r>
            <a:r>
              <a:rPr lang="en-US" sz="2200" dirty="0" smtClean="0"/>
              <a:t>architecture </a:t>
            </a:r>
            <a:r>
              <a:rPr lang="en-US" sz="2200" dirty="0" smtClean="0"/>
              <a:t>at the Institute of Technology in Karlsruhe, and later </a:t>
            </a:r>
            <a:r>
              <a:rPr lang="en-US" sz="2200" dirty="0" smtClean="0"/>
              <a:t>at the </a:t>
            </a:r>
            <a:r>
              <a:rPr lang="en-US" sz="2200" dirty="0" smtClean="0"/>
              <a:t>Universities of Munich and Berlin.</a:t>
            </a:r>
          </a:p>
          <a:p>
            <a:r>
              <a:rPr lang="en-US" sz="2200" dirty="0" smtClean="0"/>
              <a:t>He later joined the Nazi Party and became the personal architect of Adolf Hitler.</a:t>
            </a:r>
            <a:endParaRPr lang="en-US" sz="2200" dirty="0"/>
          </a:p>
        </p:txBody>
      </p:sp>
      <p:pic>
        <p:nvPicPr>
          <p:cNvPr id="7" name="Content Placeholder 6" descr="albert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676400"/>
            <a:ext cx="33528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Speer</a:t>
            </a:r>
            <a:endParaRPr lang="en-US" dirty="0"/>
          </a:p>
        </p:txBody>
      </p:sp>
      <p:pic>
        <p:nvPicPr>
          <p:cNvPr id="7" name="Content Placeholder 6" descr="speer and hitle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12380"/>
            <a:ext cx="4040188" cy="45016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4525963"/>
          </a:xfrm>
        </p:spPr>
        <p:txBody>
          <a:bodyPr anchor="ctr"/>
          <a:lstStyle/>
          <a:p>
            <a:endParaRPr lang="en-US" dirty="0" smtClean="0"/>
          </a:p>
          <a:p>
            <a:r>
              <a:rPr lang="en-US" dirty="0" smtClean="0"/>
              <a:t>Albert Speer joined the Nazi Party in January 1931 and after Hitler became chancellor, </a:t>
            </a:r>
            <a:r>
              <a:rPr lang="en-US" dirty="0" smtClean="0"/>
              <a:t>he was appointed as </a:t>
            </a:r>
            <a:r>
              <a:rPr lang="en-US" dirty="0" smtClean="0"/>
              <a:t>his personal architect.</a:t>
            </a:r>
          </a:p>
          <a:p>
            <a:endParaRPr lang="en-US" dirty="0"/>
          </a:p>
          <a:p>
            <a:r>
              <a:rPr lang="en-US" dirty="0" smtClean="0"/>
              <a:t>Speer served Hitler with devotion and efficiency.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Speer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40188" cy="4525963"/>
          </a:xfrm>
        </p:spPr>
        <p:txBody>
          <a:bodyPr anchor="ctr">
            <a:normAutofit lnSpcReduction="10000"/>
          </a:bodyPr>
          <a:lstStyle/>
          <a:p>
            <a:r>
              <a:rPr lang="en-US" dirty="0" smtClean="0"/>
              <a:t>Speer was rewarded with many commissions. </a:t>
            </a:r>
          </a:p>
          <a:p>
            <a:pPr lvl="1">
              <a:buNone/>
            </a:pPr>
            <a:r>
              <a:rPr lang="en-US" sz="2400" dirty="0"/>
              <a:t>-</a:t>
            </a:r>
            <a:r>
              <a:rPr lang="en-US" sz="2400" dirty="0" smtClean="0"/>
              <a:t>He designed parade grounds, searchlights, and banners of the Nuremberg Party Congress in 1934.</a:t>
            </a:r>
          </a:p>
          <a:p>
            <a:r>
              <a:rPr lang="en-US" dirty="0" smtClean="0"/>
              <a:t>He became Inspector General of the Reich and was one of the most loyal members of the Nazi regime.</a:t>
            </a:r>
          </a:p>
        </p:txBody>
      </p:sp>
      <p:pic>
        <p:nvPicPr>
          <p:cNvPr id="7" name="Content Placeholder 6" descr="N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95800" y="2057400"/>
            <a:ext cx="3988280" cy="3268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Speer</a:t>
            </a:r>
            <a:endParaRPr lang="en-US" dirty="0"/>
          </a:p>
        </p:txBody>
      </p:sp>
      <p:pic>
        <p:nvPicPr>
          <p:cNvPr id="7" name="Content Placeholder 6" descr="ministe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08029"/>
            <a:ext cx="4040188" cy="2910305"/>
          </a:xfrm>
          <a:prstGeom prst="round2DiagRect">
            <a:avLst>
              <a:gd name="adj1" fmla="val 24639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4525963"/>
          </a:xfrm>
        </p:spPr>
        <p:txBody>
          <a:bodyPr anchor="ctr">
            <a:normAutofit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In 1942, after Fritz Todt was killed, Albert Speer became the new Minister of Armaments.</a:t>
            </a:r>
          </a:p>
          <a:p>
            <a:r>
              <a:rPr lang="en-US" sz="2800" dirty="0" smtClean="0"/>
              <a:t>He later took on the grander title of Minister of Armaments and War Production.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Speer</a:t>
            </a:r>
            <a:endParaRPr lang="en-US" dirty="0"/>
          </a:p>
        </p:txBody>
      </p:sp>
      <p:pic>
        <p:nvPicPr>
          <p:cNvPr id="7" name="Content Placeholder 6" descr="todt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600200"/>
            <a:ext cx="3505200" cy="4552207"/>
          </a:xfrm>
          <a:prstGeom prst="roundRect">
            <a:avLst>
              <a:gd name="adj" fmla="val 2155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000" y="1600200"/>
            <a:ext cx="4041775" cy="4525963"/>
          </a:xfrm>
        </p:spPr>
        <p:txBody>
          <a:bodyPr anchor="ctr"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sz="2800" dirty="0" smtClean="0"/>
              <a:t>In 1943, Speer took over part of Hermann Goering’s responsibilities as planner of the German War economy. </a:t>
            </a:r>
          </a:p>
          <a:p>
            <a:r>
              <a:rPr lang="en-US" sz="2800" dirty="0" smtClean="0"/>
              <a:t>He then inherited Organization Todt, an organization using forced labor for construction of roads and defenses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Speer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600200"/>
            <a:ext cx="4040188" cy="4525963"/>
          </a:xfrm>
        </p:spPr>
        <p:txBody>
          <a:bodyPr anchor="ctr"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Under his direction of Organization Todt, economic production reached its peak in 1944.</a:t>
            </a:r>
          </a:p>
          <a:p>
            <a:r>
              <a:rPr lang="en-US" dirty="0" smtClean="0"/>
              <a:t>In 1946 though, Albert Speer was tried and found guilty of war crimes and crimes against humanity and was shut away in the Spandau Prison for 20 years.</a:t>
            </a:r>
          </a:p>
          <a:p>
            <a:endParaRPr lang="en-US" dirty="0"/>
          </a:p>
        </p:txBody>
      </p:sp>
      <p:pic>
        <p:nvPicPr>
          <p:cNvPr id="5" name="Content Placeholder 4" descr="spandau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33600"/>
            <a:ext cx="4041775" cy="31625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Speer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After he was released from prison in 1966, Albert Speer published his memoirs.</a:t>
            </a:r>
          </a:p>
          <a:p>
            <a:r>
              <a:rPr lang="en-US" dirty="0" smtClean="0"/>
              <a:t>Inside The Third Reich (1970) and Spandau, The Secret Diaries (1976)</a:t>
            </a:r>
            <a:endParaRPr lang="en-US" dirty="0"/>
          </a:p>
        </p:txBody>
      </p:sp>
      <p:pic>
        <p:nvPicPr>
          <p:cNvPr id="5" name="Content Placeholder 4" descr="InsideTheThirdReic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447800"/>
            <a:ext cx="1957021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a247f4fe7e61e2759326f375277434d414f454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3505200"/>
            <a:ext cx="1981200" cy="2985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Speer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r>
              <a:rPr lang="en-US" sz="2400" dirty="0" smtClean="0"/>
              <a:t>On September 1, 1981 Albert Speer died of cerebral hemorrhage at the age of 76.</a:t>
            </a:r>
          </a:p>
          <a:p>
            <a:r>
              <a:rPr lang="en-US" sz="2400" dirty="0" smtClean="0"/>
              <a:t>On May 18, 2005 a documentary about Albert Speer portrayed him being complicit in the genocide of Jews. </a:t>
            </a:r>
            <a:endParaRPr lang="en-US" sz="2400" dirty="0"/>
          </a:p>
        </p:txBody>
      </p:sp>
      <p:pic>
        <p:nvPicPr>
          <p:cNvPr id="5" name="Content Placeholder 4" descr="22346_11616526922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447800"/>
            <a:ext cx="3536874" cy="4696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98</TotalTime>
  <Words>360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Albert Speer</vt:lpstr>
      <vt:lpstr>Albert Speer</vt:lpstr>
      <vt:lpstr>Albert Speer</vt:lpstr>
      <vt:lpstr>Albert Speer</vt:lpstr>
      <vt:lpstr>Albert Speer</vt:lpstr>
      <vt:lpstr>Albert Speer</vt:lpstr>
      <vt:lpstr>Albert Speer</vt:lpstr>
      <vt:lpstr>Albert Speer</vt:lpstr>
      <vt:lpstr>Albert Speer</vt:lpstr>
      <vt:lpstr>Works Cited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 Speer</dc:title>
  <dc:creator> </dc:creator>
  <cp:lastModifiedBy> </cp:lastModifiedBy>
  <cp:revision>23</cp:revision>
  <dcterms:created xsi:type="dcterms:W3CDTF">2009-11-23T16:57:42Z</dcterms:created>
  <dcterms:modified xsi:type="dcterms:W3CDTF">2009-11-24T17:16:00Z</dcterms:modified>
</cp:coreProperties>
</file>